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3" r:id="rId1"/>
  </p:sldMasterIdLst>
  <p:notesMasterIdLst>
    <p:notesMasterId r:id="rId23"/>
  </p:notesMasterIdLst>
  <p:sldIdLst>
    <p:sldId id="256" r:id="rId2"/>
    <p:sldId id="271" r:id="rId3"/>
    <p:sldId id="257" r:id="rId4"/>
    <p:sldId id="258" r:id="rId5"/>
    <p:sldId id="259" r:id="rId6"/>
    <p:sldId id="276" r:id="rId7"/>
    <p:sldId id="260" r:id="rId8"/>
    <p:sldId id="279" r:id="rId9"/>
    <p:sldId id="273" r:id="rId10"/>
    <p:sldId id="274" r:id="rId11"/>
    <p:sldId id="275" r:id="rId12"/>
    <p:sldId id="280" r:id="rId13"/>
    <p:sldId id="265" r:id="rId14"/>
    <p:sldId id="269" r:id="rId15"/>
    <p:sldId id="277" r:id="rId16"/>
    <p:sldId id="278" r:id="rId17"/>
    <p:sldId id="268" r:id="rId18"/>
    <p:sldId id="270" r:id="rId19"/>
    <p:sldId id="272" r:id="rId20"/>
    <p:sldId id="266" r:id="rId21"/>
    <p:sldId id="26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07DA7-1DA5-4020-AF9C-6C041B2AC35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13CFB-C8CE-46CA-9B4E-FBD965A02F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372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DDD2366-C17E-4C22-9483-A93F942EE2E6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807810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B60AAD4-4EB2-4D43-A537-38AF5D4571D3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8300" y="677863"/>
            <a:ext cx="6121400" cy="34448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531341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6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457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14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49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88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515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90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585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9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18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5232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037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7120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759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3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04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95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908243"/>
            <a:ext cx="7766936" cy="1646302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Задания открытого типа на уроках русского языка</a:t>
            </a:r>
            <a:endParaRPr lang="ru-R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2"/>
            <a:ext cx="7766936" cy="1549867"/>
          </a:xfrm>
        </p:spPr>
        <p:txBody>
          <a:bodyPr>
            <a:noAutofit/>
          </a:bodyPr>
          <a:lstStyle/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7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600" b="1" i="1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Эпиграф </a:t>
            </a: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609600" y="1600201"/>
            <a:ext cx="10972800" cy="4784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4963" indent="-323850">
              <a:spcBef>
                <a:spcPts val="1100"/>
              </a:spcBef>
              <a:buClrTx/>
              <a:buFontTx/>
              <a:buNone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</a:pPr>
            <a:r>
              <a:rPr lang="ru-RU" sz="4400" b="1" i="1">
                <a:solidFill>
                  <a:srgbClr val="000066"/>
                </a:solidFill>
                <a:latin typeface="Times New Roman" pitchFamily="16" charset="0"/>
                <a:cs typeface="Times New Roman" pitchFamily="16" charset="0"/>
              </a:rPr>
              <a:t>Скажи мне-и я забуду,</a:t>
            </a:r>
          </a:p>
          <a:p>
            <a:pPr marL="334963" indent="-323850">
              <a:spcBef>
                <a:spcPts val="1100"/>
              </a:spcBef>
              <a:buClrTx/>
              <a:buFontTx/>
              <a:buNone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</a:pPr>
            <a:r>
              <a:rPr lang="ru-RU" sz="4400" b="1" i="1">
                <a:solidFill>
                  <a:srgbClr val="000066"/>
                </a:solidFill>
                <a:latin typeface="Times New Roman" pitchFamily="16" charset="0"/>
                <a:cs typeface="Times New Roman" pitchFamily="16" charset="0"/>
              </a:rPr>
              <a:t>Покажи мне-и я запомню,</a:t>
            </a:r>
          </a:p>
          <a:p>
            <a:pPr marL="334963" indent="-323850">
              <a:spcBef>
                <a:spcPts val="1100"/>
              </a:spcBef>
              <a:buClrTx/>
              <a:buFontTx/>
              <a:buNone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</a:pPr>
            <a:r>
              <a:rPr lang="ru-RU" sz="4400" b="1" i="1">
                <a:solidFill>
                  <a:srgbClr val="000066"/>
                </a:solidFill>
                <a:latin typeface="Times New Roman" pitchFamily="16" charset="0"/>
                <a:cs typeface="Times New Roman" pitchFamily="16" charset="0"/>
              </a:rPr>
              <a:t>Вовлеки меня-и я научусь</a:t>
            </a:r>
          </a:p>
          <a:p>
            <a:pPr marL="334963" indent="-323850" algn="r">
              <a:spcBef>
                <a:spcPts val="1100"/>
              </a:spcBef>
              <a:buClrTx/>
              <a:buFontTx/>
              <a:buNone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</a:pPr>
            <a:r>
              <a:rPr lang="ru-RU" sz="4400" b="1" i="1">
                <a:solidFill>
                  <a:srgbClr val="000066"/>
                </a:solidFill>
                <a:latin typeface="Times New Roman" pitchFamily="16" charset="0"/>
                <a:cs typeface="Times New Roman" pitchFamily="16" charset="0"/>
              </a:rPr>
              <a:t>(Китайская мудрость)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94944" y="879128"/>
            <a:ext cx="88513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3600" b="1" dirty="0">
                <a:solidFill>
                  <a:srgbClr val="54A021">
                    <a:lumMod val="75000"/>
                  </a:srgbClr>
                </a:solidFill>
              </a:rPr>
              <a:t>Личностно-ориентированное образование – образование, обеспечивающее развитие и саморазвитие личности ученика, исходя из выявления его индивидуальных особенностей как субъекта познания и предметной деятельности</a:t>
            </a:r>
            <a:endParaRPr lang="ru-RU" b="1" dirty="0">
              <a:solidFill>
                <a:srgbClr val="54A021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86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36320" y="1072896"/>
            <a:ext cx="87172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Личностно-ориентированное понимание обучения отрицает механическую «передачу» образования и таких его составляющих, как знания и опыт. Знания, умения и навыки – не вещественные предметы , которые можно передать</a:t>
            </a:r>
            <a:r>
              <a:rPr lang="ru-RU" sz="3200" b="1">
                <a:solidFill>
                  <a:schemeClr val="accent2">
                    <a:lumMod val="75000"/>
                  </a:schemeClr>
                </a:solidFill>
              </a:rPr>
              <a:t>. </a:t>
            </a:r>
            <a:endParaRPr lang="ru-RU" sz="3200" b="1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3200" b="1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34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3440" y="1219200"/>
            <a:ext cx="8631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В личностно-ориентированной педагогике </a:t>
            </a:r>
            <a:r>
              <a:rPr lang="ru-RU" sz="3600" b="1" dirty="0">
                <a:solidFill>
                  <a:schemeClr val="accent5"/>
                </a:solidFill>
              </a:rPr>
              <a:t>обучение – это совместная деятельность ученика и учителя, которая направлена на индивидуальную самореализацию ученика и развитие его личностных качеств в ходе освоения изучаемых предметов.</a:t>
            </a:r>
          </a:p>
        </p:txBody>
      </p:sp>
    </p:spTree>
    <p:extLst>
      <p:ext uri="{BB962C8B-B14F-4D97-AF65-F5344CB8AC3E}">
        <p14:creationId xmlns:p14="http://schemas.microsoft.com/office/powerpoint/2010/main" val="245315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88007"/>
            <a:ext cx="8596668" cy="113659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69" y="1333144"/>
            <a:ext cx="9007267" cy="5093293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555476" y="0"/>
            <a:ext cx="8990175" cy="14955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81115" y="333286"/>
            <a:ext cx="820396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Формирование речевой и языковой компетентностей -   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одна из ключевых задач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584" y="369887"/>
            <a:ext cx="8596668" cy="17907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Основным содержательным элементом выстраивания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собственной образовательной траектории является  </a:t>
            </a:r>
            <a:r>
              <a:rPr lang="ru-RU" sz="2800" b="1" dirty="0" smtClean="0">
                <a:solidFill>
                  <a:schemeClr val="accent5"/>
                </a:solidFill>
              </a:rPr>
              <a:t>открытое (эвристическое )задание.</a:t>
            </a:r>
            <a:endParaRPr lang="ru-RU" sz="2800" b="1" dirty="0">
              <a:solidFill>
                <a:schemeClr val="accent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1243" y="3163310"/>
            <a:ext cx="8596668" cy="19220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1560" y="2160588"/>
            <a:ext cx="4591358" cy="189114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25"/>
              </a:spcAft>
            </a:pPr>
            <a:r>
              <a:rPr lang="ru-RU" b="1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Эвристическое </a:t>
            </a:r>
            <a:r>
              <a:rPr lang="ru-RU" b="1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задание/открытое </a:t>
            </a: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 - учебное задание, имеющее целью создание учеником личного образовательного продукта с использованием эвристических способов и форм деятельности (</a:t>
            </a:r>
            <a:r>
              <a:rPr lang="ru-RU" dirty="0" err="1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А.В.Хуторской</a:t>
            </a: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).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72601" y="2129415"/>
            <a:ext cx="4640772" cy="19534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Термин происходит от греческого </a:t>
            </a:r>
            <a:r>
              <a:rPr lang="ru-RU" b="1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«</a:t>
            </a:r>
            <a:r>
              <a:rPr lang="ru-RU" b="1" i="1" dirty="0" err="1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heuresko</a:t>
            </a:r>
            <a:r>
              <a:rPr lang="ru-RU" b="1" i="1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» </a:t>
            </a: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- отыскиваю, открываю. </a:t>
            </a:r>
            <a:r>
              <a:rPr lang="ru-RU" dirty="0" smtClean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Цель </a:t>
            </a:r>
            <a:r>
              <a:rPr lang="ru-RU" b="1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эвристического обучения </a:t>
            </a: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- показать многообразие приёмов решения проблемных (творческих, нестандартных, креативных) </a:t>
            </a:r>
            <a:r>
              <a:rPr lang="ru-RU" dirty="0" smtClean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задач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82795" y="4395355"/>
            <a:ext cx="6120246" cy="1447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25"/>
              </a:spcAft>
            </a:pP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Ценность </a:t>
            </a:r>
            <a:r>
              <a:rPr lang="ru-RU" b="1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эвристического обучения </a:t>
            </a:r>
            <a:r>
              <a:rPr lang="ru-RU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состоит в моменте </a:t>
            </a: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открытия, которое совершает человек в процессе решения разного рода задач.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3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 четырьмя стрелками 3"/>
          <p:cNvSpPr/>
          <p:nvPr/>
        </p:nvSpPr>
        <p:spPr>
          <a:xfrm>
            <a:off x="3126624" y="2380136"/>
            <a:ext cx="5151533" cy="2485528"/>
          </a:xfrm>
          <a:prstGeom prst="quadArrow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90C226">
                    <a:lumMod val="50000"/>
                  </a:srgbClr>
                </a:solidFill>
                <a:ea typeface="+mj-ea"/>
                <a:cs typeface="+mj-cs"/>
              </a:rPr>
              <a:t>Признаки эвристических заданий</a:t>
            </a:r>
            <a:endParaRPr lang="ru-RU" sz="1200" b="1" dirty="0"/>
          </a:p>
        </p:txBody>
      </p:sp>
      <p:sp>
        <p:nvSpPr>
          <p:cNvPr id="5" name="Багетная рамка 4"/>
          <p:cNvSpPr/>
          <p:nvPr/>
        </p:nvSpPr>
        <p:spPr>
          <a:xfrm>
            <a:off x="158495" y="2587751"/>
            <a:ext cx="2912641" cy="2097023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отсутствие заранее известного результата 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3702970" y="326841"/>
            <a:ext cx="4051624" cy="1822704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опора на творческий потенциал ученика</a:t>
            </a:r>
          </a:p>
        </p:txBody>
      </p:sp>
      <p:sp>
        <p:nvSpPr>
          <p:cNvPr id="7" name="Багетная рамка 6"/>
          <p:cNvSpPr/>
          <p:nvPr/>
        </p:nvSpPr>
        <p:spPr>
          <a:xfrm>
            <a:off x="3457814" y="5096255"/>
            <a:ext cx="4541935" cy="1402081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актуальность решаемой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проблемы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Багетная рамка 7"/>
          <p:cNvSpPr/>
          <p:nvPr/>
        </p:nvSpPr>
        <p:spPr>
          <a:xfrm>
            <a:off x="8333646" y="2871214"/>
            <a:ext cx="3663281" cy="1530095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универсальность предметной основы задания 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15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58923"/>
            <a:ext cx="8596668" cy="157147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Типы эвристических заданий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dirty="0" smtClean="0"/>
              <a:t>Решение реальной проблемы, которая существует в соответствующей изучаемому предмету науке или другой области деятельности. Примеры таких заданий: "Предложите свою версию происхождения алфавита (русский язык, 1-3 классы)"; "Объясните графическую форму изображения предложений".</a:t>
            </a:r>
          </a:p>
          <a:p>
            <a:r>
              <a:rPr lang="ru-RU" dirty="0" smtClean="0"/>
              <a:t>Исследование объекта (звук, слово, предложение, текст и т.д.).</a:t>
            </a:r>
          </a:p>
          <a:p>
            <a:r>
              <a:rPr lang="ru-RU" dirty="0" smtClean="0"/>
              <a:t>Отыскание принципов построения различных структур (например, видов и стилей текста). </a:t>
            </a:r>
          </a:p>
          <a:p>
            <a:r>
              <a:rPr lang="ru-RU" dirty="0" smtClean="0"/>
              <a:t>Проведение словесного опыта, эксперимента.</a:t>
            </a:r>
          </a:p>
          <a:p>
            <a:r>
              <a:rPr lang="ru-RU" dirty="0" smtClean="0"/>
              <a:t>"Проживание" исторических событий и явлений: рождения речи, письменности, грамматических правил, частей речи и т.д.).</a:t>
            </a:r>
          </a:p>
          <a:p>
            <a:r>
              <a:rPr lang="ru-RU" dirty="0" smtClean="0"/>
              <a:t>Вычленение общего и отличного в разных системах, например, в разных типах языков: иностранных языках, языках мимики, букв, грамматических категорий ит.д.)</a:t>
            </a:r>
          </a:p>
          <a:p>
            <a:r>
              <a:rPr lang="ru-RU" dirty="0" err="1" smtClean="0"/>
              <a:t>Метапредметные</a:t>
            </a:r>
            <a:r>
              <a:rPr lang="ru-RU" dirty="0" smtClean="0"/>
              <a:t> формы обучения - одновременная работа с разными способами исследования одного и того же объекта – естественнонаучными, гуманитарными, социологическими. Применение </a:t>
            </a:r>
            <a:r>
              <a:rPr lang="ru-RU" dirty="0" err="1" smtClean="0"/>
              <a:t>разнонаучных</a:t>
            </a:r>
            <a:r>
              <a:rPr lang="ru-RU" dirty="0" smtClean="0"/>
              <a:t> методов исследования одного и того же объекта.</a:t>
            </a:r>
          </a:p>
          <a:p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692209" y="1068224"/>
            <a:ext cx="8545795" cy="1033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solidFill>
                  <a:schemeClr val="tx2"/>
                </a:solidFill>
              </a:rPr>
              <a:t>Задания когнитивного (познавательного) типа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41832"/>
            <a:ext cx="8596668" cy="158856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Типы эвристических заданий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dirty="0" smtClean="0"/>
              <a:t>Предложить </a:t>
            </a:r>
            <a:r>
              <a:rPr lang="ru-RU" dirty="0" smtClean="0"/>
              <a:t>по-своему выполнить то, что учителю уже известно:</a:t>
            </a:r>
          </a:p>
          <a:p>
            <a:r>
              <a:rPr lang="ru-RU" dirty="0" smtClean="0"/>
              <a:t>а) придумать обозначение звука, буквы и.т.д.; б) дать определение изучаемому понятию, объекту, явлению; в) сформулировать грамматическое правило, закономерность, способ действий и т.д. г) Создать словесный продукт в различных жанрах: составление словарей, интервью, рекламы. Сочинить задачу, поговорку, пословицу, рифму, стихотворение, сюжет, роль, песню, очерк, трактат.</a:t>
            </a:r>
          </a:p>
          <a:p>
            <a:r>
              <a:rPr lang="ru-RU" dirty="0" smtClean="0"/>
              <a:t>Составить кроссворд, игру, викторину, родословную, примету, сценарий спектакля, сборник своих задач.</a:t>
            </a:r>
          </a:p>
          <a:p>
            <a:r>
              <a:rPr lang="ru-RU" dirty="0" smtClean="0"/>
              <a:t>Придумать образ - рисуночный, двигательный, музыкальный, словесный.</a:t>
            </a:r>
          </a:p>
          <a:p>
            <a:r>
              <a:rPr lang="ru-RU" dirty="0" smtClean="0"/>
              <a:t>Изготовить поделку, модель, макет, газету, журнал, фотографию, видеофильм.</a:t>
            </a:r>
          </a:p>
          <a:p>
            <a:r>
              <a:rPr lang="ru-RU" dirty="0" smtClean="0"/>
              <a:t>Разработать свои учебные пособия (прописи, компьютерные программы, алгоритмы выбора правописания, памятки).</a:t>
            </a:r>
          </a:p>
          <a:p>
            <a:endParaRPr lang="ru-RU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623701" y="1162228"/>
            <a:ext cx="6725540" cy="9050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solidFill>
                  <a:schemeClr val="tx2"/>
                </a:solidFill>
              </a:rPr>
              <a:t>Задания </a:t>
            </a:r>
            <a:r>
              <a:rPr lang="ru-RU" sz="3200" b="1" cap="all" dirty="0" err="1" smtClean="0">
                <a:solidFill>
                  <a:schemeClr val="tx2"/>
                </a:solidFill>
              </a:rPr>
              <a:t>креативного</a:t>
            </a:r>
            <a:r>
              <a:rPr lang="ru-RU" sz="3200" b="1" cap="all" dirty="0" smtClean="0">
                <a:solidFill>
                  <a:schemeClr val="tx2"/>
                </a:solidFill>
              </a:rPr>
              <a:t> типа:</a:t>
            </a:r>
            <a:endParaRPr lang="ru-RU" sz="3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Типы эвристических заданий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 smtClean="0"/>
              <a:t>Разработать цели своих занятий по изучаемому предмету или его теме; разработать план домашней работы; написать рецензию.</a:t>
            </a:r>
          </a:p>
          <a:p>
            <a:r>
              <a:rPr lang="ru-RU" sz="2400" dirty="0" smtClean="0"/>
              <a:t>Составить и провести показательное выступление, соревнование, концерт, викторину, кроссворд, урок для младших учеников.</a:t>
            </a:r>
          </a:p>
          <a:p>
            <a:r>
              <a:rPr lang="ru-RU" sz="2400" dirty="0" smtClean="0"/>
              <a:t>Осознать свою деятельность на протяжении определённого участка времени. Вывести правила и закономерности этой деятельности.</a:t>
            </a:r>
          </a:p>
          <a:p>
            <a:endParaRPr lang="ru-RU" sz="2400" dirty="0" smtClean="0"/>
          </a:p>
          <a:p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623701" y="1128046"/>
            <a:ext cx="6631536" cy="1033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ЗАДАНИЯ ОРГДЕЯТЕЛЬНОСТНОГО ТИПА: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9616" y="127986"/>
            <a:ext cx="8596668" cy="67887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Задания открытого типа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5747" y="852208"/>
            <a:ext cx="8596668" cy="820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Позволяют делать открытия по предмету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84159" y="1773058"/>
            <a:ext cx="8596668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Не имеют единого решения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73199" y="2793836"/>
            <a:ext cx="8596668" cy="8947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Создают платформу для индивидуализации обучения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9964" y="3795000"/>
            <a:ext cx="8596668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Опираются на образовательный стандарт и программу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05783" y="4827488"/>
            <a:ext cx="8596668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Развивают эвристические качества личности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84159" y="5859976"/>
            <a:ext cx="85966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Формируют  речевую и языковую компетентности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44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232" y="203201"/>
            <a:ext cx="7433010" cy="132080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Типы эвристических заданий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566" y="1109473"/>
            <a:ext cx="8596668" cy="4517362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когнитивные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(умение чувствовать окружающий мир, задавать вопросы, отыскивать причины явлений, обозначать своё понимание или непонимание вопроса и др.)</a:t>
            </a: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3712" y="2759458"/>
            <a:ext cx="9424416" cy="377364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Нарушение стереотипа</a:t>
            </a:r>
          </a:p>
          <a:p>
            <a:pPr algn="ctr"/>
            <a:r>
              <a:rPr lang="ru-RU" sz="2400" dirty="0" smtClean="0"/>
              <a:t>Расставьте ударения в словоформах следующих предложений.</a:t>
            </a:r>
            <a:endParaRPr lang="ru-RU" sz="2400" dirty="0"/>
          </a:p>
          <a:p>
            <a:endParaRPr lang="ru-RU" sz="2400" dirty="0" smtClean="0"/>
          </a:p>
          <a:p>
            <a:r>
              <a:rPr lang="ru-RU" sz="2400" dirty="0" smtClean="0"/>
              <a:t>1</a:t>
            </a:r>
            <a:r>
              <a:rPr lang="ru-RU" sz="2400" dirty="0"/>
              <a:t>. За год Вася сильно вырос.</a:t>
            </a:r>
          </a:p>
          <a:p>
            <a:r>
              <a:rPr lang="ru-RU" sz="2400" dirty="0"/>
              <a:t>2. Гость явился неожиданно, как снег на голову.</a:t>
            </a:r>
          </a:p>
          <a:p>
            <a:r>
              <a:rPr lang="ru-RU" sz="2400" dirty="0"/>
              <a:t>3. Опять без толку сходила на рынок...</a:t>
            </a:r>
          </a:p>
          <a:p>
            <a:endParaRPr lang="ru-RU" sz="2400" dirty="0"/>
          </a:p>
          <a:p>
            <a:r>
              <a:rPr lang="ru-RU" sz="2400" dirty="0"/>
              <a:t>В результате ребята приходят к неожиданному для себя выводу: оказывается, существительные могут быть и... безударными! Почему это происходит?</a:t>
            </a:r>
          </a:p>
        </p:txBody>
      </p:sp>
    </p:spTree>
    <p:extLst>
      <p:ext uri="{BB962C8B-B14F-4D97-AF65-F5344CB8AC3E}">
        <p14:creationId xmlns:p14="http://schemas.microsoft.com/office/powerpoint/2010/main" val="370469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21793"/>
            <a:ext cx="8596668" cy="54195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Прочитайте запись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</a:rPr>
              <a:t>И.п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. злой</a:t>
            </a:r>
          </a:p>
          <a:p>
            <a:pPr marL="0" indent="0">
              <a:buNone/>
            </a:pP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</a:rPr>
              <a:t>Р.п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. злой</a:t>
            </a:r>
          </a:p>
          <a:p>
            <a:pPr marL="0" indent="0">
              <a:buNone/>
            </a:pP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</a:rPr>
              <a:t>Д.п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. злой</a:t>
            </a:r>
          </a:p>
          <a:p>
            <a:pPr marL="0" indent="0">
              <a:buNone/>
            </a:pP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</a:rPr>
              <a:t>В.п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. злой</a:t>
            </a:r>
          </a:p>
          <a:p>
            <a:pPr marL="0" indent="0">
              <a:buNone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Т.п. злой</a:t>
            </a:r>
          </a:p>
          <a:p>
            <a:pPr marL="0" indent="0">
              <a:buNone/>
            </a:pP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</a:rPr>
              <a:t>П.п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>злой</a:t>
            </a:r>
          </a:p>
          <a:p>
            <a:pPr marL="0" indent="0">
              <a:buNone/>
            </a:pPr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5"/>
                </a:solidFill>
              </a:rPr>
              <a:t>Докажите</a:t>
            </a:r>
            <a:r>
              <a:rPr lang="ru-RU" sz="2400" b="1" dirty="0">
                <a:solidFill>
                  <a:schemeClr val="accent5"/>
                </a:solidFill>
              </a:rPr>
              <a:t>, что данная запись вовсе не бредовая и прилагательное злой не является неизменяемым.</a:t>
            </a:r>
          </a:p>
        </p:txBody>
      </p:sp>
    </p:spTree>
    <p:extLst>
      <p:ext uri="{BB962C8B-B14F-4D97-AF65-F5344CB8AC3E}">
        <p14:creationId xmlns:p14="http://schemas.microsoft.com/office/powerpoint/2010/main" val="322448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28601"/>
            <a:ext cx="8596668" cy="75111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Типы эвристических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заданий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762000"/>
            <a:ext cx="8596668" cy="5279363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креативные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 (вдохновлённость, фантазия, гибкость ума, чуткость к противоречиям; раскованность мыслей и чувств, движений;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прогностичность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; наличие своего мнения и др.)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3360" y="2286000"/>
            <a:ext cx="9570720" cy="4572000"/>
          </a:xfrm>
          <a:prstGeom prst="roundRect">
            <a:avLst>
              <a:gd name="adj" fmla="val 1935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Дискуссия</a:t>
            </a:r>
            <a:r>
              <a:rPr lang="ru-RU" dirty="0" smtClean="0"/>
              <a:t>(от </a:t>
            </a:r>
            <a:r>
              <a:rPr lang="ru-RU" dirty="0"/>
              <a:t>лат. – исследование, разбор, обсуждение какого-либо вопроса). Дискуссия — одна из весьма сложных форм речи, для овладения которой необходима предварительная </a:t>
            </a:r>
            <a:r>
              <a:rPr lang="ru-RU" dirty="0" smtClean="0"/>
              <a:t>подготовка.</a:t>
            </a:r>
          </a:p>
          <a:p>
            <a:r>
              <a:rPr lang="ru-RU" u="sng" dirty="0"/>
              <a:t>Основные задачи дискуссии:</a:t>
            </a:r>
            <a:endParaRPr lang="ru-RU" dirty="0"/>
          </a:p>
          <a:p>
            <a:pPr lvl="2"/>
            <a:r>
              <a:rPr lang="ru-RU" dirty="0"/>
              <a:t>обмен первичной информацией;</a:t>
            </a:r>
          </a:p>
          <a:p>
            <a:pPr lvl="2"/>
            <a:r>
              <a:rPr lang="ru-RU" dirty="0"/>
              <a:t>выявление противоречий;</a:t>
            </a:r>
          </a:p>
          <a:p>
            <a:pPr lvl="2"/>
            <a:r>
              <a:rPr lang="ru-RU" dirty="0"/>
              <a:t>переосмысления полученных сведений;</a:t>
            </a:r>
          </a:p>
          <a:p>
            <a:pPr lvl="2"/>
            <a:r>
              <a:rPr lang="ru-RU" dirty="0"/>
              <a:t>сравнение собственного видения проблемы с другими взглядами и позициями.</a:t>
            </a:r>
          </a:p>
          <a:p>
            <a:r>
              <a:rPr lang="ru-RU" dirty="0"/>
              <a:t>Учащимся предлагается поделиться друг с другом знаниями, соображениями, доводами. </a:t>
            </a:r>
            <a:r>
              <a:rPr lang="ru-RU" u="sng" dirty="0"/>
              <a:t>Обязательным условием при проведении дискуссии является:</a:t>
            </a:r>
            <a:endParaRPr lang="ru-RU" dirty="0"/>
          </a:p>
          <a:p>
            <a:pPr lvl="0"/>
            <a:r>
              <a:rPr lang="ru-RU" dirty="0"/>
              <a:t>уважение к различным точкам зрения ее участников;</a:t>
            </a:r>
          </a:p>
          <a:p>
            <a:pPr lvl="0"/>
            <a:r>
              <a:rPr lang="ru-RU" dirty="0"/>
              <a:t>совместный поиск конструктивного решения возникших разногласий.</a:t>
            </a:r>
          </a:p>
          <a:p>
            <a:r>
              <a:rPr lang="ru-RU" dirty="0"/>
              <a:t>Форма групповой дискуссии способствует развитию диалогичности общения, становлению самостоятельности мышления</a:t>
            </a:r>
          </a:p>
        </p:txBody>
      </p:sp>
    </p:spTree>
    <p:extLst>
      <p:ext uri="{BB962C8B-B14F-4D97-AF65-F5344CB8AC3E}">
        <p14:creationId xmlns:p14="http://schemas.microsoft.com/office/powerpoint/2010/main" val="2656745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9080"/>
            <a:ext cx="8596668" cy="16713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«Свободное письмо».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Перспективным при формировании креативного мышления представляется мне в работе с пятиклассниками прием «свободного письма» (в старших классах мы называем это ЭССЕ)</a:t>
            </a:r>
            <a:r>
              <a:rPr 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 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Главное правило свободного письма – не останавливаться, не перечитывать, не исправлять.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000" dirty="0" err="1"/>
              <a:t>У</a:t>
            </a:r>
            <a:r>
              <a:rPr lang="ru-RU" sz="2000" dirty="0" err="1" smtClean="0"/>
              <a:t>ащимся</a:t>
            </a:r>
            <a:r>
              <a:rPr lang="ru-RU" sz="2000" dirty="0" smtClean="0"/>
              <a:t> </a:t>
            </a:r>
            <a:r>
              <a:rPr lang="ru-RU" sz="2000" dirty="0"/>
              <a:t>можно предложить два пункта:</a:t>
            </a:r>
          </a:p>
          <a:p>
            <a:r>
              <a:rPr lang="ru-RU" sz="2000" dirty="0"/>
              <a:t>1) написать, что они узнали по новой теме;</a:t>
            </a:r>
          </a:p>
          <a:p>
            <a:r>
              <a:rPr lang="ru-RU" sz="2000" dirty="0"/>
              <a:t>2) задать один вопрос, на который они так и не получили ответа.</a:t>
            </a:r>
          </a:p>
          <a:p>
            <a:r>
              <a:rPr lang="ru-RU" sz="2000" u="sng" dirty="0" smtClean="0"/>
              <a:t>Пример </a:t>
            </a:r>
            <a:r>
              <a:rPr lang="ru-RU" sz="2000" u="sng" dirty="0"/>
              <a:t>такой работы:</a:t>
            </a:r>
            <a:r>
              <a:rPr lang="ru-RU" sz="2000" dirty="0"/>
              <a:t> сегодня на уроке мы изучали правописание букв Ы – И после Ц. После прочтения правила и составления алгоритма вместе с учительницей, мне стало все понятно. Но почему-то при выполнении упражнений, которые нам давала Ольга Александровна, у меня возникли сложности. Я очень часто ошибалась, поэтому у меня возник вопрос: почему я допускала ошибки?</a:t>
            </a:r>
          </a:p>
        </p:txBody>
      </p:sp>
    </p:spTree>
    <p:extLst>
      <p:ext uri="{BB962C8B-B14F-4D97-AF65-F5344CB8AC3E}">
        <p14:creationId xmlns:p14="http://schemas.microsoft.com/office/powerpoint/2010/main" val="3688023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43840"/>
            <a:ext cx="8596668" cy="62179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90C226">
                    <a:lumMod val="50000"/>
                  </a:srgbClr>
                </a:solidFill>
              </a:rPr>
              <a:t>Типы эвристических заданий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726" y="999745"/>
            <a:ext cx="8596668" cy="4456402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оргдеятельностные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(способность осознания целей учебной деятельности и умение их пояснить; умение поставить цель и организовать её достижение; способность к нормотворчеству; рефлексивное мышление; коммуникативные качества).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5776" y="2926080"/>
            <a:ext cx="10631424" cy="36210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ЦЕЛЬ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 Самостоятельно научиться писать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экзаменационное сочинение.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ПЛАН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 Разработай свой личный план, позволяющий тебе за один месяц научиться писать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экзаменационное сочинение?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ОЦЕНКА, САМООЦЕНКА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 Ознакомься с работами своих ровесников, с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примерами сочинений используемых </a:t>
            </a:r>
            <a:r>
              <a:rPr lang="ru-RU" sz="20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интернет-ресурсов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. Соотнеси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свои результаты с данными. Оцени себя. Попроси оценить свои работы одноклассников.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ПРЕЗЕНТАЦИЯ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 Составь презентацию на тему «Структура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экзаменационного сочинения».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ПРАВИЛА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 Составь руководство к действию «Как научиться писать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экзаменационное сочинение?»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1154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+mn-cs"/>
              </a:rPr>
              <a:t>Результаты работы:</a:t>
            </a:r>
            <a:endParaRPr lang="ru-RU" sz="6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1990" y="1429069"/>
            <a:ext cx="8596668" cy="4532819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Уроки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проходят интереснее</a:t>
            </a:r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Раскрывается внутренний потенциал учащихся. </a:t>
            </a:r>
            <a:endParaRPr lang="ru-RU" sz="2400" dirty="0" smtClean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Создаётся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возможность для индивидуализации обучения</a:t>
            </a:r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Задания дают возможность открытия учащимся нового и личностно-значимого для него. </a:t>
            </a:r>
            <a:endParaRPr lang="ru-RU" sz="2400" dirty="0" smtClean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Данный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вид работы предполагает освоение материала, согласно </a:t>
            </a:r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ФГОС</a:t>
            </a:r>
          </a:p>
          <a:p>
            <a:r>
              <a:rPr lang="ru-RU" sz="2400" dirty="0" smtClean="0">
                <a:solidFill>
                  <a:srgbClr val="336600"/>
                </a:solidFill>
                <a:latin typeface="Arial" panose="020B0604020202020204" pitchFamily="34" charset="0"/>
              </a:rPr>
              <a:t>Помогает учащимся усвоить </a:t>
            </a:r>
            <a:r>
              <a:rPr lang="ru-RU" sz="2400" dirty="0">
                <a:solidFill>
                  <a:srgbClr val="336600"/>
                </a:solidFill>
                <a:latin typeface="Arial" panose="020B0604020202020204" pitchFamily="34" charset="0"/>
              </a:rPr>
              <a:t>программу по русскому языку  для успешной сдачи ГИА и ЕГЭ</a:t>
            </a:r>
            <a:r>
              <a:rPr lang="ru-RU" dirty="0" smtClean="0">
                <a:solidFill>
                  <a:srgbClr val="336600"/>
                </a:solidFill>
                <a:latin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002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9656234" y="6245225"/>
            <a:ext cx="2535767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604A31B-5926-4CBA-B10C-6E2C689DEBB3}" type="slidenum">
              <a:rPr lang="ru-RU" sz="1200">
                <a:solidFill>
                  <a:srgbClr val="898989"/>
                </a:solidFill>
                <a:latin typeface="Calibri" pitchFamily="32" charset="0"/>
              </a:rPr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19</a:t>
            </a:fld>
            <a:endParaRPr lang="ru-RU" sz="1200">
              <a:solidFill>
                <a:srgbClr val="898989"/>
              </a:solidFill>
              <a:latin typeface="Calibri" pitchFamily="32" charset="0"/>
            </a:endParaRP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33008" y="319354"/>
            <a:ext cx="7103533" cy="403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7892" name="WordArt 3"/>
          <p:cNvSpPr>
            <a:spLocks noChangeArrowheads="1" noChangeShapeType="1" noTextEdit="1"/>
          </p:cNvSpPr>
          <p:nvPr/>
        </p:nvSpPr>
        <p:spPr bwMode="auto">
          <a:xfrm>
            <a:off x="426420" y="4643943"/>
            <a:ext cx="8734671" cy="20891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481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1" dirty="0">
                <a:ln w="126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125752" dir="18900000" algn="ctr" rotWithShape="0">
                    <a:srgbClr val="000099"/>
                  </a:outerShdw>
                </a:effectLst>
                <a:latin typeface="Impact"/>
              </a:rPr>
              <a:t>Всем   спасибо!</a:t>
            </a:r>
          </a:p>
        </p:txBody>
      </p:sp>
      <p:pic>
        <p:nvPicPr>
          <p:cNvPr id="1026" name="Picture 2" descr="C:\Users\Никита\Pictures\40900133088600050042.jpeg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57899" y="581782"/>
            <a:ext cx="5240215" cy="4126951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</a:pPr>
            <a:r>
              <a:rPr lang="ru-RU" sz="3200" dirty="0">
                <a:solidFill>
                  <a:srgbClr val="90C226">
                    <a:lumMod val="50000"/>
                  </a:srgbClr>
                </a:solidFill>
                <a:ea typeface="+mn-ea"/>
                <a:cs typeface="+mn-cs"/>
              </a:rPr>
              <a:t>«Противоположность» («</a:t>
            </a:r>
            <a:r>
              <a:rPr lang="ru-RU" sz="3200" dirty="0" err="1">
                <a:solidFill>
                  <a:srgbClr val="90C226">
                    <a:lumMod val="50000"/>
                  </a:srgbClr>
                </a:solidFill>
                <a:ea typeface="+mn-ea"/>
                <a:cs typeface="+mn-cs"/>
              </a:rPr>
              <a:t>Антиситуация</a:t>
            </a:r>
            <a:r>
              <a:rPr lang="ru-RU" sz="3200" dirty="0">
                <a:solidFill>
                  <a:srgbClr val="90C226">
                    <a:lumMod val="50000"/>
                  </a:srgbClr>
                </a:solidFill>
                <a:ea typeface="+mn-ea"/>
                <a:cs typeface="+mn-cs"/>
              </a:rPr>
              <a:t>»)</a:t>
            </a:r>
            <a:br>
              <a:rPr lang="ru-RU" sz="3200" dirty="0">
                <a:solidFill>
                  <a:srgbClr val="90C226">
                    <a:lumMod val="50000"/>
                  </a:srgbClr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06881"/>
            <a:ext cx="8596668" cy="4822162"/>
          </a:xfrm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Противоречие</a:t>
            </a:r>
          </a:p>
          <a:p>
            <a:pPr marL="0" indent="0">
              <a:buNone/>
            </a:pPr>
            <a:r>
              <a:rPr lang="ru-RU" dirty="0"/>
              <a:t>Два утверждения и более противоречат друг другу. Задача детей – выявить и устранить противоречие.</a:t>
            </a:r>
          </a:p>
          <a:p>
            <a:pPr marL="0" indent="0">
              <a:buNone/>
            </a:pPr>
            <a:r>
              <a:rPr lang="ru-RU" dirty="0"/>
              <a:t>Например, даны два утверждения.</a:t>
            </a:r>
          </a:p>
          <a:p>
            <a:pPr marL="0" indent="0">
              <a:buNone/>
            </a:pPr>
            <a:r>
              <a:rPr lang="ru-RU" dirty="0"/>
              <a:t>1. Перед некоторыми союзами запятая никогда не ставится.</a:t>
            </a:r>
            <a:br>
              <a:rPr lang="ru-RU" dirty="0"/>
            </a:br>
            <a:r>
              <a:rPr lang="ru-RU" dirty="0"/>
              <a:t>2. В некоторых случаях запятая перед ними все-таки ставится.</a:t>
            </a:r>
          </a:p>
          <a:p>
            <a:pPr marL="0" indent="0">
              <a:buNone/>
            </a:pPr>
            <a:r>
              <a:rPr lang="ru-RU" dirty="0"/>
              <a:t>Проанализировав следующие примеры, устраните это противоречие!</a:t>
            </a:r>
          </a:p>
          <a:p>
            <a:pPr marL="0" indent="0">
              <a:buNone/>
            </a:pPr>
            <a:r>
              <a:rPr lang="ru-RU" dirty="0"/>
              <a:t>Я набрал сухих веток и разжег костер.</a:t>
            </a:r>
          </a:p>
          <a:p>
            <a:pPr marL="0" indent="0">
              <a:buNone/>
            </a:pPr>
            <a:r>
              <a:rPr lang="ru-RU" dirty="0"/>
              <a:t>И ласточки и стрижи и синицы дружно преследовали ястреба.</a:t>
            </a:r>
          </a:p>
          <a:p>
            <a:pPr marL="0" indent="0">
              <a:buNone/>
            </a:pPr>
            <a:r>
              <a:rPr lang="ru-RU" dirty="0"/>
              <a:t>Иностранцы искололи изменника из Индии импортными использованными иглами и индиец изощренно и изобретательно извлекал истину из иероглифов.</a:t>
            </a:r>
          </a:p>
          <a:p>
            <a:pPr marL="0" indent="0">
              <a:buNone/>
            </a:pPr>
            <a:r>
              <a:rPr lang="ru-RU" dirty="0"/>
              <a:t>Поищи баночку на полке либо в шкафу.</a:t>
            </a:r>
          </a:p>
          <a:p>
            <a:pPr marL="0" indent="0">
              <a:buNone/>
            </a:pPr>
            <a:r>
              <a:rPr lang="ru-RU" dirty="0"/>
              <a:t>Или завтра или послезавтра у нас будут гости.</a:t>
            </a:r>
          </a:p>
          <a:p>
            <a:pPr marL="0" indent="0">
              <a:buNone/>
            </a:pPr>
            <a:r>
              <a:rPr lang="ru-RU" dirty="0"/>
              <a:t>Такой крепкий дуб идет только на мельницы да на корабли.</a:t>
            </a:r>
          </a:p>
          <a:p>
            <a:pPr marL="0" indent="0">
              <a:buNone/>
            </a:pPr>
            <a:r>
              <a:rPr lang="ru-RU" dirty="0"/>
              <a:t>Видит око да зуб неймет.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062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Оценка разрабатываемых заданий происходит по предложенным </a:t>
            </a:r>
            <a:r>
              <a:rPr lang="ru-RU" dirty="0" err="1"/>
              <a:t>А.В.Хуторским</a:t>
            </a:r>
            <a:r>
              <a:rPr lang="ru-RU" dirty="0"/>
              <a:t> шести </a:t>
            </a:r>
            <a:r>
              <a:rPr lang="ru-RU" b="1" dirty="0"/>
              <a:t>критериям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1. Зажигательность задания </a:t>
            </a:r>
            <a:r>
              <a:rPr lang="ru-RU" dirty="0"/>
              <a:t>– степень побуждения учащегося к выполнению задания через увлекательную форму задания, преамбулу и т.п.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2. </a:t>
            </a:r>
            <a:r>
              <a:rPr lang="ru-RU" i="1" dirty="0" err="1"/>
              <a:t>Эвристичность</a:t>
            </a:r>
            <a:r>
              <a:rPr lang="ru-RU" i="1" dirty="0"/>
              <a:t> задания</a:t>
            </a:r>
            <a:r>
              <a:rPr lang="ru-RU" dirty="0"/>
              <a:t> – сила "творческой воронки", в которую задание погружает ученика. Нацеленность на создание учеником открытия, субъективно или объективно нового образовательного продукта.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3. Образовательная значимость</a:t>
            </a:r>
            <a:r>
              <a:rPr lang="ru-RU" dirty="0"/>
              <a:t> – роль задания в обеспечении общеобразовательной подготовки ученика по предмету.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4. Технологичность задания</a:t>
            </a:r>
            <a:r>
              <a:rPr lang="ru-RU" dirty="0"/>
              <a:t> – заложенный в задании подход, алгоритм или инструментарий его выполнения. Обеспечение возможности выбора разных способов выполнения задания (открытость задания).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5. </a:t>
            </a:r>
            <a:r>
              <a:rPr lang="ru-RU" i="1" dirty="0" err="1"/>
              <a:t>Человекосообразность</a:t>
            </a:r>
            <a:r>
              <a:rPr lang="ru-RU" i="1" dirty="0"/>
              <a:t> задания</a:t>
            </a:r>
            <a:r>
              <a:rPr lang="ru-RU" dirty="0"/>
              <a:t> – наличие личностно-значимого для учащегося смыла в задании, предпосылки для личностной самореализации ученика, проявления его индивидуальности, самобытности.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6. Практическая значимость задания</a:t>
            </a:r>
            <a:r>
              <a:rPr lang="ru-RU" dirty="0"/>
              <a:t> – востребованность, актуальность его выполнения для ученика или других заказчиков.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077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559</TotalTime>
  <Words>914</Words>
  <Application>Microsoft Office PowerPoint</Application>
  <PresentationFormat>Широкоэкранный</PresentationFormat>
  <Paragraphs>136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Helvetica</vt:lpstr>
      <vt:lpstr>Impact</vt:lpstr>
      <vt:lpstr>Times New Roman</vt:lpstr>
      <vt:lpstr>Trebuchet MS</vt:lpstr>
      <vt:lpstr>Wingdings 3</vt:lpstr>
      <vt:lpstr>Грань</vt:lpstr>
      <vt:lpstr>Задания открытого типа на уроках русского языка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Основным содержательным элементом выстраивания  собственной образовательной траектории является  открытое (эвристическое )задание.</vt:lpstr>
      <vt:lpstr>Презентация PowerPoint</vt:lpstr>
      <vt:lpstr>Типы эвристических заданий</vt:lpstr>
      <vt:lpstr>Типы эвристических заданий</vt:lpstr>
      <vt:lpstr>Типы эвристических заданий</vt:lpstr>
      <vt:lpstr>Задания открытого типа</vt:lpstr>
      <vt:lpstr>Типы эвристических заданий</vt:lpstr>
      <vt:lpstr>Презентация PowerPoint</vt:lpstr>
      <vt:lpstr>Типы эвристических заданий </vt:lpstr>
      <vt:lpstr>«Свободное письмо». Перспективным при формировании креативного мышления представляется мне в работе с пятиклассниками прием «свободного письма» (в старших классах мы называем это ЭССЕ). Главное правило свободного письма – не останавливаться, не перечитывать, не исправлять. </vt:lpstr>
      <vt:lpstr>Типы эвристических заданий</vt:lpstr>
      <vt:lpstr>Результаты работы:</vt:lpstr>
      <vt:lpstr>Презентация PowerPoint</vt:lpstr>
      <vt:lpstr>«Противоположность» («Антиситуация»)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Задания открытого типа на уроках русского языка</dc:title>
  <dc:creator>Евгения</dc:creator>
  <cp:lastModifiedBy>Жайнагуль Адильбаева</cp:lastModifiedBy>
  <cp:revision>36</cp:revision>
  <dcterms:created xsi:type="dcterms:W3CDTF">2018-01-02T09:59:26Z</dcterms:created>
  <dcterms:modified xsi:type="dcterms:W3CDTF">2020-04-06T09:23:04Z</dcterms:modified>
</cp:coreProperties>
</file>